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9" r:id="rId1"/>
    <p:sldMasterId id="2147484451" r:id="rId2"/>
    <p:sldMasterId id="2147484568" r:id="rId3"/>
  </p:sldMasterIdLst>
  <p:notesMasterIdLst>
    <p:notesMasterId r:id="rId24"/>
  </p:notesMasterIdLst>
  <p:handoutMasterIdLst>
    <p:handoutMasterId r:id="rId25"/>
  </p:handoutMasterIdLst>
  <p:sldIdLst>
    <p:sldId id="256" r:id="rId4"/>
    <p:sldId id="257" r:id="rId5"/>
    <p:sldId id="284" r:id="rId6"/>
    <p:sldId id="277" r:id="rId7"/>
    <p:sldId id="266" r:id="rId8"/>
    <p:sldId id="282" r:id="rId9"/>
    <p:sldId id="293" r:id="rId10"/>
    <p:sldId id="278" r:id="rId11"/>
    <p:sldId id="289" r:id="rId12"/>
    <p:sldId id="301" r:id="rId13"/>
    <p:sldId id="287" r:id="rId14"/>
    <p:sldId id="294" r:id="rId15"/>
    <p:sldId id="295" r:id="rId16"/>
    <p:sldId id="296" r:id="rId17"/>
    <p:sldId id="279" r:id="rId18"/>
    <p:sldId id="292" r:id="rId19"/>
    <p:sldId id="300" r:id="rId20"/>
    <p:sldId id="299" r:id="rId21"/>
    <p:sldId id="298" r:id="rId22"/>
    <p:sldId id="291" r:id="rId23"/>
  </p:sldIdLst>
  <p:sldSz cx="12192000" cy="6858000"/>
  <p:notesSz cx="6858000" cy="93138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Nilsson" initials="MN" lastIdx="18" clrIdx="0">
    <p:extLst/>
  </p:cmAuthor>
  <p:cmAuthor id="2" name="joanne" initials="j" lastIdx="0" clrIdx="1"/>
  <p:cmAuthor id="3" name="Richard" initials="" lastIdx="2" clrIdx="2"/>
  <p:cmAuthor id="4" name="Michelle" initials="M" lastIdx="7" clrIdx="3">
    <p:extLst/>
  </p:cmAuthor>
  <p:cmAuthor id="5" name="Admin" initials="A" lastIdx="3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85112" autoAdjust="0"/>
  </p:normalViewPr>
  <p:slideViewPr>
    <p:cSldViewPr snapToGrid="0">
      <p:cViewPr varScale="1">
        <p:scale>
          <a:sx n="92" d="100"/>
          <a:sy n="92" d="100"/>
        </p:scale>
        <p:origin x="32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67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0.3\Data\ProjectWork\2513%20SMC%20CC\finance%20mechanisms\Feb%2017\2513%20FINAL%20Financing%20CC%20ELF%202.16.17-V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0.3\Data\ProjectWork\2513%20SMC%20CC\finance%20mechanisms\Feb%2017\2513%20FINAL%20Financing%20CC%20ELF%202.16.17-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2.7400098180722938E-2"/>
                  <c:y val="0.12710791044357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238-45B7-BAC0-566E3E52903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'PPT Charts'!$M$22:$M$26</c:f>
              <c:strCache>
                <c:ptCount val="5"/>
                <c:pt idx="0">
                  <c:v>New Employer-Based Center - 2015</c:v>
                </c:pt>
                <c:pt idx="1">
                  <c:v>New Portable Building - 2015</c:v>
                </c:pt>
                <c:pt idx="2">
                  <c:v>Expanding Existing Center - 2015</c:v>
                </c:pt>
                <c:pt idx="3">
                  <c:v>Existing/New Comm. Space - 2015</c:v>
                </c:pt>
                <c:pt idx="4">
                  <c:v>Build New Center - 2015</c:v>
                </c:pt>
              </c:strCache>
            </c:strRef>
          </c:cat>
          <c:val>
            <c:numRef>
              <c:f>'PPT Charts'!$N$22:$N$26</c:f>
              <c:numCache>
                <c:formatCode>_("$"* #,##0.0_);_("$"* \(#,##0.0\);_("$"* "-"??_);_(@_)</c:formatCode>
                <c:ptCount val="5"/>
                <c:pt idx="0">
                  <c:v>16.007999999999999</c:v>
                </c:pt>
                <c:pt idx="1">
                  <c:v>39.654000000000003</c:v>
                </c:pt>
                <c:pt idx="2">
                  <c:v>43.307000000000002</c:v>
                </c:pt>
                <c:pt idx="3">
                  <c:v>83.953999999999994</c:v>
                </c:pt>
                <c:pt idx="4">
                  <c:v>134.773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73-47C9-811B-FE6EE34EA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167810097971351"/>
          <c:y val="0"/>
          <c:w val="0.4183218493481814"/>
          <c:h val="0.94394469366627964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1.8039585502428453E-2"/>
                  <c:y val="0.120380816034359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12C-41D5-9013-9FFD0A20BB6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'PPT Charts'!$M$16:$M$20</c:f>
              <c:strCache>
                <c:ptCount val="5"/>
                <c:pt idx="0">
                  <c:v>New Employer-Based Center </c:v>
                </c:pt>
                <c:pt idx="1">
                  <c:v>New Portable Building </c:v>
                </c:pt>
                <c:pt idx="2">
                  <c:v>Expanding Existing Center</c:v>
                </c:pt>
                <c:pt idx="3">
                  <c:v>Existing/New Comm. Space </c:v>
                </c:pt>
                <c:pt idx="4">
                  <c:v>Build New Center </c:v>
                </c:pt>
              </c:strCache>
            </c:strRef>
          </c:cat>
          <c:val>
            <c:numRef>
              <c:f>'PPT Charts'!$N$16:$N$20</c:f>
              <c:numCache>
                <c:formatCode>_("$"* #,##0.0_);_("$"* \(#,##0.0\);_("$"* "-"??_);_(@_)</c:formatCode>
                <c:ptCount val="5"/>
                <c:pt idx="0">
                  <c:v>4.952</c:v>
                </c:pt>
                <c:pt idx="1">
                  <c:v>12.266</c:v>
                </c:pt>
                <c:pt idx="2">
                  <c:v>13.396000000000001</c:v>
                </c:pt>
                <c:pt idx="3">
                  <c:v>25.97</c:v>
                </c:pt>
                <c:pt idx="4">
                  <c:v>41.69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61-4C5F-B3C0-5BE642661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012391551913032"/>
          <c:y val="2.527845382963493E-2"/>
          <c:w val="0.43225340739667772"/>
          <c:h val="0.95247315676449551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456F9-1228-4450-8B45-E25C2C2AF76B}" type="datetimeFigureOut">
              <a:rPr lang="en-US" smtClean="0"/>
              <a:t>2/23/2017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b="1" dirty="0"/>
              <a:t>DavisConsultantNetwork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03660-DAD3-485C-84C2-82C37E7F99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89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7098AA4-7A71-47D7-823D-013A28E10857}" type="datetimeFigureOut">
              <a:rPr lang="en-US" altLang="en-US"/>
              <a:pPr>
                <a:defRPr/>
              </a:pPr>
              <a:t>2/23/2017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993242D2-7DD3-45B4-8D63-1541779C163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200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Questions: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29CA055-7407-4470-8C5D-A6F156AC3AFE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6020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CF2B4-778F-4C86-9B9E-7CCB82DA07BA}" type="datetimeFigureOut">
              <a:rPr lang="en-US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3ADE6-55F0-4166-92C1-092EC7477C1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489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48866-2B7F-4028-B48B-8D4CE2D426EB}" type="datetimeFigureOut">
              <a:rPr lang="en-US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C467F-731C-446F-9B08-9F246482B07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8608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4D880-9875-44D5-AFF3-39C1C72CB7D7}" type="datetimeFigureOut">
              <a:rPr lang="en-US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5DB5D-BFE0-4564-9EC9-27D7AFF158A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0852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D4EEC-7C05-421F-AE3B-4DC0B384FF11}" type="datetimeFigureOut">
              <a:rPr lang="en-US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64862-8FA0-474D-A631-8F142377B8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4959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B54C0-6B3F-4811-982C-0A39047C6068}" type="datetimeFigureOut">
              <a:rPr lang="en-US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8983E-7291-4C8C-B8E4-3B35BA434DB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276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432B7-92DF-47F8-9A8E-DDB31354630A}" type="datetimeFigureOut">
              <a:rPr lang="en-US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89278-6BE8-4032-8590-DE39DDC8B2B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0023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F2520-738D-4742-87B3-CA86BBAB8414}" type="datetimeFigureOut">
              <a:rPr lang="en-US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6571C-D3A6-4E2F-BD6A-93C74A77A9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6626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79F0B-64EE-4FC9-83FE-08CBB8C898B7}" type="datetimeFigureOut">
              <a:rPr lang="en-US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DBE71-F9A0-4F60-957E-1A08B412F9A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6720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8E12-A553-44D4-A689-91EE8B5279C0}" type="datetimeFigureOut">
              <a:rPr lang="en-US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EEA05-50A5-4301-9C18-46983D70C42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2654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63A72-C544-4771-ADA0-E4A8D8325C4B}" type="datetimeFigureOut">
              <a:rPr lang="en-US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C407F-27CC-410E-8D4A-B438611388A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7816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ECE6C-B5FF-4686-B3C7-6EBF765DE18D}" type="datetimeFigureOut">
              <a:rPr lang="en-US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42E0-C092-4F26-A55D-34935DA29CE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555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F0887-0F7B-420A-8B65-593184395FB6}" type="datetimeFigureOut">
              <a:rPr lang="en-US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24B91-DC88-4F9F-808F-A2812BDFC22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0395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47FB0-F55C-4A0B-BCCB-CC581774EADA}" type="datetimeFigureOut">
              <a:rPr lang="en-US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131B5-57E5-4879-8B01-5DF95115D7A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600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B532-7F2F-4D0A-8EE0-886EC947A65D}" type="datetimeFigureOut">
              <a:rPr lang="en-US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64AB0-F4A0-4A60-80BA-AD04C980447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7641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4A737-7CCA-4C50-8701-67DD8E82E8FC}" type="datetimeFigureOut">
              <a:rPr lang="en-US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8C9D2-4133-4A49-8DDC-A57ABA7F5E9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038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CD4EEC-7C05-421F-AE3B-4DC0B384FF11}" type="datetimeFigureOut">
              <a:rPr lang="en-US" smtClean="0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4862-8FA0-474D-A631-8F142377B8D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5B54C0-6B3F-4811-982C-0A39047C6068}" type="datetimeFigureOut">
              <a:rPr lang="en-US" smtClean="0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8983E-7291-4C8C-B8E4-3B35BA434DB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5432B7-92DF-47F8-9A8E-DDB31354630A}" type="datetimeFigureOut">
              <a:rPr lang="en-US" smtClean="0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9278-6BE8-4032-8590-DE39DDC8B2B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1F2520-738D-4742-87B3-CA86BBAB8414}" type="datetimeFigureOut">
              <a:rPr lang="en-US" smtClean="0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571C-D3A6-4E2F-BD6A-93C74A77A96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979F0B-64EE-4FC9-83FE-08CBB8C898B7}" type="datetimeFigureOut">
              <a:rPr lang="en-US" smtClean="0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DBE71-F9A0-4F60-957E-1A08B412F9A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2C8E12-A553-44D4-A689-91EE8B5279C0}" type="datetimeFigureOut">
              <a:rPr lang="en-US" smtClean="0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EEA05-50A5-4301-9C18-46983D70C42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F63A72-C544-4771-ADA0-E4A8D8325C4B}" type="datetimeFigureOut">
              <a:rPr lang="en-US" smtClean="0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407F-27CC-410E-8D4A-B438611388A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588B2-125A-48A7-BC67-EB1865F3DCBB}" type="datetimeFigureOut">
              <a:rPr lang="en-US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49576-907A-4F7C-B80B-395FC532ADB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72487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CECE6C-B5FF-4686-B3C7-6EBF765DE18D}" type="datetimeFigureOut">
              <a:rPr lang="en-US" smtClean="0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C42E0-C092-4F26-A55D-34935DA29CE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747FB0-F55C-4A0B-BCCB-CC581774EADA}" type="datetimeFigureOut">
              <a:rPr lang="en-US" smtClean="0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31B5-57E5-4879-8B01-5DF95115D7A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/>
              <a:t>Click icon to add picture</a:t>
            </a:r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F0B532-7F2F-4D0A-8EE0-886EC947A65D}" type="datetimeFigureOut">
              <a:rPr lang="en-US" smtClean="0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4AB0-F4A0-4A60-80BA-AD04C980447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14A737-7CCA-4C50-8701-67DD8E82E8FC}" type="datetimeFigureOut">
              <a:rPr lang="en-US" smtClean="0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C9D2-4133-4A49-8DDC-A57ABA7F5E9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427F2-C0EA-4AEB-8AEF-3F363A75A5E4}" type="datetimeFigureOut">
              <a:rPr lang="en-US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D61C1-0B94-4476-8FFF-DB824F7CF81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675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8C8FB-6223-4A16-BD05-406EC3E43629}" type="datetimeFigureOut">
              <a:rPr lang="en-US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1040D-9F26-4FA3-9213-3C23E335E96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466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97A80-16DC-4AE6-8475-354AE3258C13}" type="datetimeFigureOut">
              <a:rPr lang="en-US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B9662-DC15-4C91-B672-84C500AFFCA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407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A002B-94D0-4CC5-852C-178CA55F56E2}" type="datetimeFigureOut">
              <a:rPr lang="en-US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E8A78-016F-4A0E-9E52-DE6F78F6890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952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9EC91-A8E1-456E-B86F-80AD3279A94D}" type="datetimeFigureOut">
              <a:rPr lang="en-US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87BE8-1326-46B3-BF8B-3BC675841B5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119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E11C3-F267-4DF2-8FBC-CAFDEF037D30}" type="datetimeFigureOut">
              <a:rPr lang="en-US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38598-B2DE-45A7-AA68-EF7E4AEEEB9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167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7F9FC0-6838-43E3-B9EA-02D9C49CDA9C}" type="datetimeFigureOut">
              <a:rPr lang="en-US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EDE3959-B31A-4334-AEB1-ACF40CDE2AD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4" r:id="rId1"/>
    <p:sldLayoutId id="2147484475" r:id="rId2"/>
    <p:sldLayoutId id="2147484476" r:id="rId3"/>
    <p:sldLayoutId id="2147484477" r:id="rId4"/>
    <p:sldLayoutId id="2147484478" r:id="rId5"/>
    <p:sldLayoutId id="2147484479" r:id="rId6"/>
    <p:sldLayoutId id="2147484480" r:id="rId7"/>
    <p:sldLayoutId id="2147484481" r:id="rId8"/>
    <p:sldLayoutId id="2147484482" r:id="rId9"/>
    <p:sldLayoutId id="2147484483" r:id="rId10"/>
    <p:sldLayoutId id="2147484484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EEE21A-3CE0-4713-BBD8-59516E5A92CB}" type="datetimeFigureOut">
              <a:rPr lang="en-US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F835F3D-1AE3-4023-8EC3-30BB3A3AA60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2C7F9FC0-6838-43E3-B9EA-02D9C49CDA9C}" type="datetimeFigureOut">
              <a:rPr lang="en-US" smtClean="0"/>
              <a:pPr>
                <a:defRPr/>
              </a:pPr>
              <a:t>2/23/2017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EDE3959-B31A-4334-AEB1-ACF40CDE2AD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9" r:id="rId1"/>
    <p:sldLayoutId id="2147484570" r:id="rId2"/>
    <p:sldLayoutId id="2147484571" r:id="rId3"/>
    <p:sldLayoutId id="2147484572" r:id="rId4"/>
    <p:sldLayoutId id="2147484573" r:id="rId5"/>
    <p:sldLayoutId id="2147484574" r:id="rId6"/>
    <p:sldLayoutId id="2147484575" r:id="rId7"/>
    <p:sldLayoutId id="2147484576" r:id="rId8"/>
    <p:sldLayoutId id="2147484577" r:id="rId9"/>
    <p:sldLayoutId id="2147484578" r:id="rId10"/>
    <p:sldLayoutId id="21474845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joanne@brionecon.com" TargetMode="External"/><Relationship Id="rId2" Type="http://schemas.openxmlformats.org/officeDocument/2006/relationships/hyperlink" Target="http://www.smcoe.org/elfnar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679575" y="882650"/>
            <a:ext cx="9967913" cy="4941375"/>
          </a:xfrm>
        </p:spPr>
        <p:txBody>
          <a:bodyPr/>
          <a:lstStyle/>
          <a:p>
            <a:pPr marL="182880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en-US" dirty="0">
                <a:cs typeface="Arial" charset="0"/>
              </a:rPr>
              <a:t> 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1876230" y="452376"/>
            <a:ext cx="9771258" cy="5290626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spcBef>
                <a:spcPts val="200"/>
              </a:spcBef>
            </a:pPr>
            <a:endParaRPr lang="en-US" altLang="en-US" sz="16000" dirty="0">
              <a:solidFill>
                <a:srgbClr val="1B3049"/>
              </a:solidFill>
            </a:endParaRPr>
          </a:p>
          <a:p>
            <a:pPr algn="ctr">
              <a:spcBef>
                <a:spcPts val="200"/>
              </a:spcBef>
            </a:pPr>
            <a:r>
              <a:rPr lang="en-US" sz="1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Early Learning Facilities </a:t>
            </a:r>
          </a:p>
          <a:p>
            <a:pPr algn="ctr">
              <a:spcBef>
                <a:spcPts val="200"/>
              </a:spcBef>
            </a:pPr>
            <a:r>
              <a:rPr lang="en-US" sz="1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Site Assessments &amp; Financing Strategy  Phase 2</a:t>
            </a:r>
          </a:p>
          <a:p>
            <a:pPr algn="ctr">
              <a:spcBef>
                <a:spcPts val="200"/>
              </a:spcBef>
            </a:pPr>
            <a:endParaRPr lang="en-US" sz="14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ts val="200"/>
              </a:spcBef>
            </a:pPr>
            <a:r>
              <a:rPr lang="en-US" altLang="en-US" sz="1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Presentation to First 5 SMC Commission</a:t>
            </a:r>
          </a:p>
          <a:p>
            <a:pPr algn="ctr" eaLnBrk="1" hangingPunct="1">
              <a:spcBef>
                <a:spcPts val="200"/>
              </a:spcBef>
            </a:pPr>
            <a:endParaRPr lang="en-US" altLang="en-US" sz="4800" dirty="0">
              <a:solidFill>
                <a:srgbClr val="1B3049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Prepared for</a:t>
            </a:r>
          </a:p>
          <a:p>
            <a:pPr algn="ctr"/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San Mateo County Human Services Agency</a:t>
            </a:r>
          </a:p>
          <a:p>
            <a:pPr algn="ctr"/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First 5 San Mateo County</a:t>
            </a:r>
          </a:p>
          <a:p>
            <a:pPr algn="ctr"/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Child Care Partnership Council of San Mateo County</a:t>
            </a:r>
          </a:p>
          <a:p>
            <a:pPr algn="ctr"/>
            <a:endParaRPr lang="en-US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Prepared by </a:t>
            </a:r>
          </a:p>
          <a:p>
            <a:pPr algn="ctr"/>
            <a:r>
              <a:rPr lang="en-US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Brion Economics Team </a:t>
            </a:r>
          </a:p>
          <a:p>
            <a:pPr algn="ctr" eaLnBrk="1" hangingPunct="1">
              <a:spcBef>
                <a:spcPts val="200"/>
              </a:spcBef>
            </a:pPr>
            <a:r>
              <a:rPr lang="en-US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February 27, 2017</a:t>
            </a:r>
          </a:p>
          <a:p>
            <a:pPr algn="l" eaLnBrk="1" hangingPunct="1"/>
            <a:endParaRPr lang="en-US" altLang="en-US" sz="2900" dirty="0">
              <a:solidFill>
                <a:srgbClr val="1B3049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 descr="BrionLogo-EmailSig_HorizBlue-0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71" y="5918812"/>
            <a:ext cx="2280725" cy="748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5406" y="726664"/>
            <a:ext cx="9956800" cy="736376"/>
          </a:xfrm>
        </p:spPr>
        <p:txBody>
          <a:bodyPr>
            <a:normAutofit/>
          </a:bodyPr>
          <a:lstStyle/>
          <a:p>
            <a:pPr marL="82296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Existing &amp; Future ELF Space Unmet Demand</a:t>
            </a:r>
          </a:p>
        </p:txBody>
      </p:sp>
      <p:pic>
        <p:nvPicPr>
          <p:cNvPr id="4" name="Picture 3" descr="BrionLogo-EmailSig_HorizBlue-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71" y="5918812"/>
            <a:ext cx="2280725" cy="7480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2100647" y="1782623"/>
            <a:ext cx="8859795" cy="443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</a:rPr>
              <a:t>Existing Unmet Demand as of 2015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</a:rPr>
              <a:t>7,802 spaces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</a:rPr>
              <a:t>$327.2 million*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</a:rPr>
              <a:t>Future Growth in Demand – 2015 to 2025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</a:rPr>
              <a:t>2,414 spaces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</a:rPr>
              <a:t>$101.2 million*</a:t>
            </a:r>
          </a:p>
          <a:p>
            <a:pPr marL="640080" lvl="1" indent="-237744" eaLnBrk="1" hangingPunct="1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27274" y="6205177"/>
            <a:ext cx="5883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</a:rPr>
              <a:t>* includes 3% admin. cost; excludes land costs</a:t>
            </a:r>
          </a:p>
        </p:txBody>
      </p:sp>
    </p:spTree>
    <p:extLst>
      <p:ext uri="{BB962C8B-B14F-4D97-AF65-F5344CB8AC3E}">
        <p14:creationId xmlns:p14="http://schemas.microsoft.com/office/powerpoint/2010/main" val="2009977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2296" indent="0">
              <a:lnSpc>
                <a:spcPct val="80000"/>
              </a:lnSpc>
            </a:pPr>
            <a:r>
              <a:rPr lang="en-US" sz="4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Total &amp; Average Costs &amp;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447799"/>
            <a:ext cx="9997440" cy="484502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/>
              <a:t>Total Countywide Capital Costs:  $428.4 million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Total ELF Spaces Needed: 10,216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Spread over 10 Years: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145 infant spaces per year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876 preschool spaces year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1,022 total ELF spaces per year</a:t>
            </a:r>
          </a:p>
          <a:p>
            <a:pPr marL="365760" lvl="1" indent="-283464">
              <a:spcBef>
                <a:spcPts val="600"/>
              </a:spcBef>
              <a:spcAft>
                <a:spcPts val="1200"/>
              </a:spcAft>
              <a:buSzPct val="80000"/>
              <a:buFont typeface="Wingdings 2"/>
              <a:buChar char=""/>
            </a:pPr>
            <a:r>
              <a:rPr lang="en-US" dirty="0"/>
              <a:t>10 year average annual cost:  $42.8 million</a:t>
            </a:r>
          </a:p>
        </p:txBody>
      </p:sp>
      <p:pic>
        <p:nvPicPr>
          <p:cNvPr id="4" name="Picture 3" descr="BrionLogo-EmailSig_HorizBlue-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71" y="5918812"/>
            <a:ext cx="2280725" cy="74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Owner\Downloads\pexels-photo-10585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407" y="2174859"/>
            <a:ext cx="2018589" cy="302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461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2296" indent="0">
              <a:lnSpc>
                <a:spcPct val="80000"/>
              </a:lnSpc>
            </a:pPr>
            <a:r>
              <a:rPr lang="en-US" sz="4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Study Qualifications &amp;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447799"/>
            <a:ext cx="9997440" cy="5083629"/>
          </a:xfrm>
        </p:spPr>
        <p:txBody>
          <a:bodyPr>
            <a:noAutofit/>
          </a:bodyPr>
          <a:lstStyle/>
          <a:p>
            <a:pPr lvl="0"/>
            <a:r>
              <a:rPr lang="en-US" sz="2800" dirty="0">
                <a:latin typeface="Calibri" panose="020F0502020204030204" pitchFamily="34" charset="0"/>
              </a:rPr>
              <a:t>Assumes all public financing</a:t>
            </a:r>
          </a:p>
          <a:p>
            <a:pPr lvl="0"/>
            <a:r>
              <a:rPr lang="en-US" sz="2800" dirty="0">
                <a:latin typeface="Calibri" panose="020F0502020204030204" pitchFamily="34" charset="0"/>
              </a:rPr>
              <a:t>Private sector will meet some need</a:t>
            </a:r>
          </a:p>
          <a:p>
            <a:pPr lvl="0"/>
            <a:r>
              <a:rPr lang="en-US" sz="2800" dirty="0">
                <a:latin typeface="Calibri" panose="020F0502020204030204" pitchFamily="34" charset="0"/>
              </a:rPr>
              <a:t>Some projects will cost less</a:t>
            </a:r>
          </a:p>
          <a:p>
            <a:pPr lvl="0"/>
            <a:r>
              <a:rPr lang="en-US" sz="2800" dirty="0">
                <a:latin typeface="Calibri" panose="020F0502020204030204" pitchFamily="34" charset="0"/>
              </a:rPr>
              <a:t>Use of </a:t>
            </a:r>
            <a:r>
              <a:rPr lang="x-none" sz="2800" dirty="0">
                <a:latin typeface="Calibri" panose="020F0502020204030204" pitchFamily="34" charset="0"/>
              </a:rPr>
              <a:t>“pay-as-you-go” methods</a:t>
            </a:r>
            <a:r>
              <a:rPr lang="en-US" sz="2800" dirty="0">
                <a:latin typeface="Calibri" panose="020F0502020204030204" pitchFamily="34" charset="0"/>
              </a:rPr>
              <a:t> reduce costs</a:t>
            </a:r>
          </a:p>
          <a:p>
            <a:pPr lvl="0"/>
            <a:r>
              <a:rPr lang="x-none" sz="2800" dirty="0">
                <a:latin typeface="Calibri" panose="020F0502020204030204" pitchFamily="34" charset="0"/>
              </a:rPr>
              <a:t>DAs, CPBs, Low Interest </a:t>
            </a:r>
            <a:r>
              <a:rPr lang="en-US" sz="2800" dirty="0">
                <a:latin typeface="Calibri" panose="020F0502020204030204" pitchFamily="34" charset="0"/>
              </a:rPr>
              <a:t>Loans</a:t>
            </a:r>
            <a:r>
              <a:rPr lang="x-none" sz="2800" dirty="0">
                <a:latin typeface="Calibri" panose="020F0502020204030204" pitchFamily="34" charset="0"/>
              </a:rPr>
              <a:t>, Grants </a:t>
            </a:r>
            <a:r>
              <a:rPr lang="en-US" sz="2800" dirty="0">
                <a:latin typeface="Calibri" panose="020F0502020204030204" pitchFamily="34" charset="0"/>
              </a:rPr>
              <a:t>&amp;</a:t>
            </a:r>
            <a:r>
              <a:rPr lang="x-none" sz="2800" dirty="0">
                <a:latin typeface="Calibri" panose="020F0502020204030204" pitchFamily="34" charset="0"/>
              </a:rPr>
              <a:t> Foundation funding will reduce costs  </a:t>
            </a:r>
            <a:endParaRPr lang="en-US" sz="2800" dirty="0">
              <a:latin typeface="Calibri" panose="020F0502020204030204" pitchFamily="34" charset="0"/>
            </a:endParaRPr>
          </a:p>
          <a:p>
            <a:pPr lvl="0"/>
            <a:r>
              <a:rPr lang="en-US" sz="2800" dirty="0">
                <a:latin typeface="Calibri" panose="020F0502020204030204" pitchFamily="34" charset="0"/>
              </a:rPr>
              <a:t>Cities &amp; County can reduce permit costs &amp; streamline process</a:t>
            </a:r>
          </a:p>
          <a:p>
            <a:pPr lvl="0"/>
            <a:r>
              <a:rPr lang="en-US" sz="2800" dirty="0">
                <a:latin typeface="Calibri" panose="020F0502020204030204" pitchFamily="34" charset="0"/>
              </a:rPr>
              <a:t>Land costs excluded</a:t>
            </a:r>
          </a:p>
          <a:p>
            <a:pPr lvl="0"/>
            <a:r>
              <a:rPr lang="en-US" sz="2800" dirty="0">
                <a:latin typeface="Calibri" panose="020F0502020204030204" pitchFamily="34" charset="0"/>
              </a:rPr>
              <a:t>Cost estimates based on recent projects</a:t>
            </a:r>
          </a:p>
        </p:txBody>
      </p:sp>
      <p:pic>
        <p:nvPicPr>
          <p:cNvPr id="5" name="Picture 4" descr="BrionLogo-EmailSig_HorizBlue-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71" y="5918812"/>
            <a:ext cx="2280725" cy="748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6406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2296" indent="0">
              <a:lnSpc>
                <a:spcPct val="80000"/>
              </a:lnSpc>
            </a:pPr>
            <a:r>
              <a:rPr lang="en-US" sz="4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Existing Child Care Shortfall Costs - $318 m*</a:t>
            </a:r>
          </a:p>
        </p:txBody>
      </p:sp>
      <p:pic>
        <p:nvPicPr>
          <p:cNvPr id="4" name="Picture 3" descr="BrionLogo-EmailSig_HorizBlue-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71" y="5918812"/>
            <a:ext cx="2280725" cy="74803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301549"/>
              </p:ext>
            </p:extLst>
          </p:nvPr>
        </p:nvGraphicFramePr>
        <p:xfrm>
          <a:off x="1595512" y="1527005"/>
          <a:ext cx="10226040" cy="4282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838028" y="6172465"/>
            <a:ext cx="6072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* </a:t>
            </a:r>
            <a:r>
              <a:rPr lang="en-US" i="1" dirty="0">
                <a:latin typeface="Calibri" panose="020F0502020204030204" pitchFamily="34" charset="0"/>
              </a:rPr>
              <a:t>excluding 3% admin. cost; excludes land costs</a:t>
            </a:r>
          </a:p>
        </p:txBody>
      </p:sp>
    </p:spTree>
    <p:extLst>
      <p:ext uri="{BB962C8B-B14F-4D97-AF65-F5344CB8AC3E}">
        <p14:creationId xmlns:p14="http://schemas.microsoft.com/office/powerpoint/2010/main" val="3683666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2296" indent="0">
              <a:lnSpc>
                <a:spcPct val="80000"/>
              </a:lnSpc>
            </a:pPr>
            <a:r>
              <a:rPr lang="en-US" sz="4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Future 2015 to 2025 ELF Costs - $98.3 m*</a:t>
            </a:r>
          </a:p>
        </p:txBody>
      </p:sp>
      <p:pic>
        <p:nvPicPr>
          <p:cNvPr id="4" name="Picture 3" descr="BrionLogo-EmailSig_HorizBlue-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71" y="5918812"/>
            <a:ext cx="2280725" cy="7480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855696" y="6061994"/>
            <a:ext cx="6072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* </a:t>
            </a:r>
            <a:r>
              <a:rPr lang="en-US" i="1" dirty="0">
                <a:latin typeface="Calibri" panose="020F0502020204030204" pitchFamily="34" charset="0"/>
              </a:rPr>
              <a:t>excluding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3% admin. cost; excludes land costs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293030"/>
              </p:ext>
            </p:extLst>
          </p:nvPr>
        </p:nvGraphicFramePr>
        <p:xfrm>
          <a:off x="1914525" y="1447800"/>
          <a:ext cx="9996488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5739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ionLogo-EmailSig_HorizBlue-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71" y="5918812"/>
            <a:ext cx="2280725" cy="74803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87918" y="718500"/>
            <a:ext cx="9956800" cy="5811296"/>
          </a:xfrm>
        </p:spPr>
        <p:txBody>
          <a:bodyPr>
            <a:normAutofit fontScale="40000" lnSpcReduction="20000"/>
          </a:bodyPr>
          <a:lstStyle/>
          <a:p>
            <a:pPr marL="82296" indent="0">
              <a:buNone/>
            </a:pPr>
            <a:r>
              <a:rPr lang="en-US" sz="10000" b="1" dirty="0">
                <a:solidFill>
                  <a:schemeClr val="accent1"/>
                </a:solidFill>
                <a:latin typeface="Calibri" panose="020F0502020204030204" pitchFamily="34" charset="0"/>
              </a:rPr>
              <a:t>Recommended Financing Mechanisms</a:t>
            </a:r>
          </a:p>
          <a:p>
            <a:pPr marL="82296" indent="0">
              <a:buNone/>
            </a:pPr>
            <a:endParaRPr lang="en-US" sz="10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en-US" sz="8000" dirty="0">
                <a:latin typeface="Calibri" panose="020F0502020204030204" pitchFamily="34" charset="0"/>
              </a:rPr>
              <a:t>Sales Tax Add-Ons </a:t>
            </a:r>
          </a:p>
          <a:p>
            <a:pPr lvl="0">
              <a:spcAft>
                <a:spcPts val="600"/>
              </a:spcAft>
            </a:pPr>
            <a:r>
              <a:rPr lang="en-US" sz="8000" dirty="0">
                <a:latin typeface="Calibri" panose="020F0502020204030204" pitchFamily="34" charset="0"/>
              </a:rPr>
              <a:t>Parcel Taxes</a:t>
            </a:r>
          </a:p>
          <a:p>
            <a:pPr lvl="0">
              <a:spcAft>
                <a:spcPts val="600"/>
              </a:spcAft>
            </a:pPr>
            <a:r>
              <a:rPr lang="en-US" sz="8000" dirty="0">
                <a:latin typeface="Calibri" panose="020F0502020204030204" pitchFamily="34" charset="0"/>
              </a:rPr>
              <a:t>Developer Impact Fees</a:t>
            </a:r>
          </a:p>
          <a:p>
            <a:pPr lvl="0">
              <a:spcAft>
                <a:spcPts val="600"/>
              </a:spcAft>
            </a:pPr>
            <a:r>
              <a:rPr lang="en-US" sz="8000" dirty="0">
                <a:latin typeface="Calibri" panose="020F0502020204030204" pitchFamily="34" charset="0"/>
              </a:rPr>
              <a:t>Employer-Based Care </a:t>
            </a:r>
          </a:p>
          <a:p>
            <a:pPr lvl="0">
              <a:spcAft>
                <a:spcPts val="600"/>
              </a:spcAft>
            </a:pPr>
            <a:r>
              <a:rPr lang="en-US" sz="8000" dirty="0">
                <a:latin typeface="Calibri" panose="020F0502020204030204" pitchFamily="34" charset="0"/>
              </a:rPr>
              <a:t>Grants and Foundations </a:t>
            </a:r>
          </a:p>
          <a:p>
            <a:pPr lvl="0">
              <a:spcAft>
                <a:spcPts val="600"/>
              </a:spcAft>
            </a:pPr>
            <a:r>
              <a:rPr lang="en-US" sz="8000" dirty="0">
                <a:latin typeface="Calibri" panose="020F0502020204030204" pitchFamily="34" charset="0"/>
              </a:rPr>
              <a:t>State Child Care Facilities Revolving Fund </a:t>
            </a:r>
          </a:p>
          <a:p>
            <a:pPr lvl="0">
              <a:spcAft>
                <a:spcPts val="600"/>
              </a:spcAft>
            </a:pPr>
            <a:r>
              <a:rPr lang="en-US" sz="8000" dirty="0">
                <a:latin typeface="Calibri" panose="020F0502020204030204" pitchFamily="34" charset="0"/>
              </a:rPr>
              <a:t>Community Benefits Programs (CBPs)</a:t>
            </a:r>
          </a:p>
          <a:p>
            <a:pPr lvl="0">
              <a:spcAft>
                <a:spcPts val="600"/>
              </a:spcAft>
            </a:pPr>
            <a:r>
              <a:rPr lang="en-US" sz="8000" dirty="0">
                <a:latin typeface="Calibri" panose="020F0502020204030204" pitchFamily="34" charset="0"/>
              </a:rPr>
              <a:t>Development Agreements (DAs)</a:t>
            </a:r>
            <a:endParaRPr lang="en-US" sz="8000" b="1" dirty="0">
              <a:latin typeface="Calibri" panose="020F0502020204030204" pitchFamily="34" charset="0"/>
            </a:endParaRPr>
          </a:p>
          <a:p>
            <a:pPr marL="82296" indent="0">
              <a:buNone/>
            </a:pP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C:\Users\Owner\Downloads\pexels-photo-5117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26" y="1671273"/>
            <a:ext cx="2930770" cy="212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964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ionLogo-EmailSig_HorizBlue-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71" y="5918812"/>
            <a:ext cx="2280725" cy="74803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09899" y="726663"/>
            <a:ext cx="9956800" cy="5192149"/>
          </a:xfrm>
        </p:spPr>
        <p:txBody>
          <a:bodyPr>
            <a:normAutofit/>
          </a:bodyPr>
          <a:lstStyle/>
          <a:p>
            <a:pPr marL="82296" indent="0">
              <a:spcAft>
                <a:spcPts val="1800"/>
              </a:spcAft>
              <a:buNone/>
            </a:pPr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</a:rPr>
              <a:t>Countywide Sales Tax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</a:rPr>
              <a:t>Current Retail Taxable Sales in 2014*:	$10.3 billion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</a:rPr>
              <a:t>Additional Child Care Sales Tax Rate:        	 0.25%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</a:rPr>
              <a:t>Net Annual Proceeds:                                 	$25.4 million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</a:rPr>
              <a:t>Gross Bond Proceeds:                             	 $292.2 million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</a:rPr>
              <a:t>Average Annual Cost per Household:     	 $96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</a:rPr>
              <a:t>% of Avg. Annual Tax Paid:                           	 2.8%</a:t>
            </a:r>
          </a:p>
        </p:txBody>
      </p:sp>
      <p:sp>
        <p:nvSpPr>
          <p:cNvPr id="5" name="Rectangle 4"/>
          <p:cNvSpPr/>
          <p:nvPr/>
        </p:nvSpPr>
        <p:spPr>
          <a:xfrm>
            <a:off x="1927274" y="6205177"/>
            <a:ext cx="3741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2296" indent="0">
              <a:buNone/>
            </a:pPr>
            <a:r>
              <a:rPr lang="en-US" i="1" dirty="0">
                <a:latin typeface="Calibri" panose="020F0502020204030204" pitchFamily="34" charset="0"/>
              </a:rPr>
              <a:t>*most recent data available</a:t>
            </a:r>
          </a:p>
        </p:txBody>
      </p:sp>
    </p:spTree>
    <p:extLst>
      <p:ext uri="{BB962C8B-B14F-4D97-AF65-F5344CB8AC3E}">
        <p14:creationId xmlns:p14="http://schemas.microsoft.com/office/powerpoint/2010/main" val="2565373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ionLogo-EmailSig_HorizBlue-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71" y="5918812"/>
            <a:ext cx="2280725" cy="74803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85406" y="726663"/>
            <a:ext cx="9956800" cy="5811297"/>
          </a:xfrm>
        </p:spPr>
        <p:txBody>
          <a:bodyPr>
            <a:normAutofit/>
          </a:bodyPr>
          <a:lstStyle/>
          <a:p>
            <a:pPr marL="82296" indent="0">
              <a:spcAft>
                <a:spcPts val="1800"/>
              </a:spcAft>
              <a:buNone/>
            </a:pPr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</a:rPr>
              <a:t>Countywide Parcel Tax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</a:rPr>
              <a:t>Total Residential Parcels:  	 	 203,000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</a:rPr>
              <a:t>Current Res. Assessed Value:  		$133.6 billion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</a:rPr>
              <a:t>25% of Need:  				$81.8 million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</a:rPr>
              <a:t>Gross Bond Proceeds: 			$97.4 million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</a:rPr>
              <a:t>Average Annual Parcel Tax:		$42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</a:rPr>
              <a:t>% of Res. AV: 				    	 0.07%</a:t>
            </a:r>
          </a:p>
          <a:p>
            <a:pPr marL="82296" indent="0">
              <a:buNone/>
            </a:pP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27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ionLogo-EmailSig_HorizBlue-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71" y="5918812"/>
            <a:ext cx="2280725" cy="74803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85406" y="726663"/>
            <a:ext cx="9956800" cy="5031585"/>
          </a:xfrm>
        </p:spPr>
        <p:txBody>
          <a:bodyPr>
            <a:normAutofit fontScale="92500" lnSpcReduction="10000"/>
          </a:bodyPr>
          <a:lstStyle/>
          <a:p>
            <a:pPr marL="82296" indent="0">
              <a:spcAft>
                <a:spcPts val="1800"/>
              </a:spcAft>
              <a:buNone/>
            </a:pPr>
            <a:r>
              <a:rPr lang="en-US" sz="4300" b="1" dirty="0">
                <a:solidFill>
                  <a:schemeClr val="accent1"/>
                </a:solidFill>
                <a:latin typeface="Calibri" panose="020F0502020204030204" pitchFamily="34" charset="0"/>
              </a:rPr>
              <a:t>Residential Developer Impact Fees</a:t>
            </a:r>
          </a:p>
          <a:p>
            <a:pPr>
              <a:spcAft>
                <a:spcPts val="1200"/>
              </a:spcAft>
            </a:pPr>
            <a:r>
              <a:rPr lang="en-US" sz="3500" dirty="0">
                <a:latin typeface="Calibri" panose="020F0502020204030204" pitchFamily="34" charset="0"/>
              </a:rPr>
              <a:t>Developer Impact Fees can only Fund Future Demand</a:t>
            </a:r>
          </a:p>
          <a:p>
            <a:pPr>
              <a:spcAft>
                <a:spcPts val="1200"/>
              </a:spcAft>
            </a:pPr>
            <a:r>
              <a:rPr lang="en-US" sz="3500" dirty="0">
                <a:latin typeface="Calibri" panose="020F0502020204030204" pitchFamily="34" charset="0"/>
              </a:rPr>
              <a:t>Total Cost:  						$101.2 million</a:t>
            </a:r>
          </a:p>
          <a:p>
            <a:pPr>
              <a:spcAft>
                <a:spcPts val="1200"/>
              </a:spcAft>
            </a:pPr>
            <a:r>
              <a:rPr lang="en-US" sz="3500" dirty="0">
                <a:latin typeface="Calibri" panose="020F0502020204030204" pitchFamily="34" charset="0"/>
              </a:rPr>
              <a:t>2015 to 2025 Population Growth: 		60,200</a:t>
            </a:r>
          </a:p>
          <a:p>
            <a:pPr>
              <a:spcAft>
                <a:spcPts val="1200"/>
              </a:spcAft>
            </a:pPr>
            <a:r>
              <a:rPr lang="en-US" sz="3500" dirty="0">
                <a:latin typeface="Calibri" panose="020F0502020204030204" pitchFamily="34" charset="0"/>
              </a:rPr>
              <a:t>Estimated New Residential Units:		21,733</a:t>
            </a:r>
          </a:p>
          <a:p>
            <a:pPr>
              <a:spcAft>
                <a:spcPts val="1200"/>
              </a:spcAft>
            </a:pPr>
            <a:r>
              <a:rPr lang="en-US" sz="3500" dirty="0">
                <a:latin typeface="Calibri" panose="020F0502020204030204" pitchFamily="34" charset="0"/>
              </a:rPr>
              <a:t>New Child Care Spaces Needed: 		2,414</a:t>
            </a:r>
          </a:p>
          <a:p>
            <a:pPr>
              <a:spcAft>
                <a:spcPts val="1200"/>
              </a:spcAft>
            </a:pPr>
            <a:r>
              <a:rPr lang="en-US" sz="3500" dirty="0">
                <a:latin typeface="Calibri" panose="020F0502020204030204" pitchFamily="34" charset="0"/>
              </a:rPr>
              <a:t>Potential Impact Fee per unit:  			$4,658</a:t>
            </a:r>
          </a:p>
          <a:p>
            <a:pPr marL="82296" indent="0">
              <a:buNone/>
            </a:pP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0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ionLogo-EmailSig_HorizBlue-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71" y="5918812"/>
            <a:ext cx="2280725" cy="74803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85406" y="726663"/>
            <a:ext cx="9956800" cy="5566164"/>
          </a:xfrm>
        </p:spPr>
        <p:txBody>
          <a:bodyPr>
            <a:normAutofit fontScale="55000" lnSpcReduction="20000"/>
          </a:bodyPr>
          <a:lstStyle/>
          <a:p>
            <a:pPr marL="82296" indent="0">
              <a:buNone/>
            </a:pPr>
            <a:r>
              <a:rPr lang="en-US" sz="7300" b="1" dirty="0">
                <a:solidFill>
                  <a:schemeClr val="accent1"/>
                </a:solidFill>
                <a:latin typeface="Calibri" panose="020F0502020204030204" pitchFamily="34" charset="0"/>
              </a:rPr>
              <a:t>Recommendations</a:t>
            </a:r>
          </a:p>
          <a:p>
            <a:pPr lvl="0">
              <a:lnSpc>
                <a:spcPct val="17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Increase Advocacy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Engage Cities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Evaluate Countywide Funding Mechanism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Encourage Large Employers 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Partner with School Districts &amp; Faith-Based Orgs.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Leverage New Development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5100" dirty="0">
                <a:latin typeface="Calibri" panose="020F0502020204030204" pitchFamily="34" charset="0"/>
                <a:cs typeface="Calibri" panose="020F0502020204030204" pitchFamily="34" charset="0"/>
              </a:rPr>
              <a:t>Reduce Barriers – Update Zoning &amp; Permit Process</a:t>
            </a:r>
          </a:p>
          <a:p>
            <a:pPr lvl="0">
              <a:spcAft>
                <a:spcPts val="600"/>
              </a:spcAft>
            </a:pPr>
            <a:endParaRPr lang="en-US" sz="2400" b="1" dirty="0">
              <a:latin typeface="Calibri" panose="020F0502020204030204" pitchFamily="34" charset="0"/>
            </a:endParaRPr>
          </a:p>
          <a:p>
            <a:pPr marL="82296" indent="0">
              <a:buNone/>
            </a:pP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46" y="1012371"/>
            <a:ext cx="3009350" cy="200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4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44436" y="320040"/>
            <a:ext cx="9337964" cy="5547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</a:rPr>
              <a:t>Phase 1 Tasks: ELF Needs - Complete</a:t>
            </a:r>
          </a:p>
          <a:p>
            <a:pPr marL="0" indent="0" algn="ctr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</a:rPr>
              <a:t>Evaluate demand for child care, ages 0 to 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</a:rPr>
              <a:t>Evaluate existing supply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</a:rPr>
              <a:t>Estimate shortage by city and countywide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</a:rPr>
              <a:t>Estimate future need over 10 years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</a:rPr>
              <a:t>Provide Need Profiles for each city or county area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</a:rPr>
              <a:t>Survey center-based providers and county stakeholders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4" name="Picture 3" descr="BrionLogo-EmailSig_HorizBlue-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71" y="5918812"/>
            <a:ext cx="2280725" cy="74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595" y="1221377"/>
            <a:ext cx="2484076" cy="279109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5406" y="726664"/>
            <a:ext cx="9956800" cy="5090160"/>
          </a:xfrm>
        </p:spPr>
        <p:txBody>
          <a:bodyPr>
            <a:normAutofit/>
          </a:bodyPr>
          <a:lstStyle/>
          <a:p>
            <a:endParaRPr lang="en-US" dirty="0">
              <a:latin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en-US" sz="2800" dirty="0">
                <a:latin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</a:rPr>
              <a:t>For more information and documents see:</a:t>
            </a:r>
          </a:p>
          <a:p>
            <a:pPr marL="82296" indent="0">
              <a:buNone/>
            </a:pPr>
            <a:r>
              <a:rPr lang="en-US" sz="3600" u="sng" dirty="0">
                <a:solidFill>
                  <a:srgbClr val="00B0F0"/>
                </a:solidFill>
                <a:latin typeface="Calibri" panose="020F0502020204030204" pitchFamily="34" charset="0"/>
                <a:hlinkClick r:id="rId2"/>
              </a:rPr>
              <a:t>www.smcoe.org/elfnar</a:t>
            </a:r>
            <a:endParaRPr lang="en-US" sz="360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</a:rPr>
              <a:t>Contact Joanne Brion at </a:t>
            </a:r>
            <a:r>
              <a:rPr lang="en-US" sz="3600" dirty="0">
                <a:latin typeface="Calibri" panose="020F0502020204030204" pitchFamily="34" charset="0"/>
                <a:hlinkClick r:id="rId3"/>
              </a:rPr>
              <a:t>joanne@brionecon.com</a:t>
            </a:r>
            <a:r>
              <a:rPr lang="en-US" sz="3600" dirty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4" name="Picture 3" descr="BrionLogo-EmailSig_HorizBlue-0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71" y="5918812"/>
            <a:ext cx="2280725" cy="7480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655806" y="708187"/>
            <a:ext cx="6396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</a:rPr>
              <a:t>Questions and Comments?</a:t>
            </a:r>
          </a:p>
        </p:txBody>
      </p:sp>
      <p:pic>
        <p:nvPicPr>
          <p:cNvPr id="3074" name="Picture 2" descr="C:\Users\Owner\AppData\Local\Microsoft\Windows\Temporary Internet Files\Content.Outlook\LXU7JF72\sand-summer-outside-play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06" y="4434241"/>
            <a:ext cx="3348901" cy="2232601"/>
          </a:xfrm>
          <a:prstGeom prst="rect">
            <a:avLst/>
          </a:prstGeom>
          <a:solidFill>
            <a:schemeClr val="accent1"/>
          </a:solidFill>
          <a:extLst/>
        </p:spPr>
      </p:pic>
    </p:spTree>
    <p:extLst>
      <p:ext uri="{BB962C8B-B14F-4D97-AF65-F5344CB8AC3E}">
        <p14:creationId xmlns:p14="http://schemas.microsoft.com/office/powerpoint/2010/main" val="1574827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343" y="708187"/>
            <a:ext cx="9956800" cy="509016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endParaRPr lang="en-US" dirty="0"/>
          </a:p>
          <a:p>
            <a:pPr marL="571500" indent="-571500">
              <a:lnSpc>
                <a:spcPct val="150000"/>
              </a:lnSpc>
            </a:pPr>
            <a:endParaRPr lang="en-US" sz="3000" dirty="0">
              <a:latin typeface="Calibri" panose="020F0502020204030204" pitchFamily="34" charset="0"/>
            </a:endParaRPr>
          </a:p>
          <a:p>
            <a:pPr marL="571500" indent="-571500">
              <a:lnSpc>
                <a:spcPct val="150000"/>
              </a:lnSpc>
            </a:pPr>
            <a:r>
              <a:rPr lang="en-US" sz="3000" dirty="0">
                <a:latin typeface="Calibri" panose="020F0502020204030204" pitchFamily="34" charset="0"/>
              </a:rPr>
              <a:t>Follow up with Provider &amp; Stakeholder sites leads</a:t>
            </a:r>
          </a:p>
          <a:p>
            <a:pPr marL="571500" indent="-571500">
              <a:lnSpc>
                <a:spcPct val="150000"/>
              </a:lnSpc>
            </a:pPr>
            <a:r>
              <a:rPr lang="en-US" sz="3000" dirty="0">
                <a:latin typeface="Calibri" panose="020F0502020204030204" pitchFamily="34" charset="0"/>
              </a:rPr>
              <a:t>Identify potential child care sites for further research </a:t>
            </a:r>
          </a:p>
          <a:p>
            <a:pPr marL="571500" indent="-571500">
              <a:lnSpc>
                <a:spcPct val="150000"/>
              </a:lnSpc>
            </a:pPr>
            <a:r>
              <a:rPr lang="en-US" sz="3000" dirty="0">
                <a:latin typeface="Calibri" panose="020F0502020204030204" pitchFamily="34" charset="0"/>
              </a:rPr>
              <a:t>Conduct assessments of top 7 candidate expansion sites </a:t>
            </a:r>
          </a:p>
          <a:p>
            <a:pPr marL="571500" indent="-571500">
              <a:lnSpc>
                <a:spcPct val="150000"/>
              </a:lnSpc>
            </a:pPr>
            <a:r>
              <a:rPr lang="en-US" sz="3000" dirty="0">
                <a:latin typeface="Calibri" panose="020F0502020204030204" pitchFamily="34" charset="0"/>
              </a:rPr>
              <a:t>Develop Child Care Capital Improvement Plan (CIP) </a:t>
            </a:r>
          </a:p>
          <a:p>
            <a:pPr marL="571500" indent="-571500">
              <a:lnSpc>
                <a:spcPct val="150000"/>
              </a:lnSpc>
            </a:pPr>
            <a:r>
              <a:rPr lang="en-US" sz="3000" dirty="0">
                <a:latin typeface="Calibri" panose="020F0502020204030204" pitchFamily="34" charset="0"/>
              </a:rPr>
              <a:t>Evaluate financing mechanisms, e.g., developer fees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BrionLogo-EmailSig_HorizBlue-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71" y="5918812"/>
            <a:ext cx="2280725" cy="7480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569308" y="708187"/>
            <a:ext cx="98344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</a:rPr>
              <a:t>Phase 2 Tasks: ELF Sites, Costs, &amp; Strategy</a:t>
            </a:r>
          </a:p>
        </p:txBody>
      </p:sp>
    </p:spTree>
    <p:extLst>
      <p:ext uri="{BB962C8B-B14F-4D97-AF65-F5344CB8AC3E}">
        <p14:creationId xmlns:p14="http://schemas.microsoft.com/office/powerpoint/2010/main" val="359543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07490" y="320040"/>
            <a:ext cx="9374909" cy="5547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</a:rPr>
              <a:t>Potential Child Care Site Assessments</a:t>
            </a:r>
          </a:p>
          <a:p>
            <a:pPr marL="457200" indent="-457200"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</a:rPr>
              <a:t>Sites first evaluated based on unmet demand by location</a:t>
            </a:r>
          </a:p>
          <a:p>
            <a:pPr marL="457200" indent="-457200"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</a:rPr>
              <a:t>Surveys generated 49 potential site leads</a:t>
            </a:r>
          </a:p>
          <a:p>
            <a:pPr marL="73152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19 of 49 showed potential and were evaluated by Study Committee and Consultants</a:t>
            </a:r>
          </a:p>
          <a:p>
            <a:pPr marL="457200" indent="-457200"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</a:rPr>
              <a:t>Consultants contacted each site lead to gather more information</a:t>
            </a:r>
          </a:p>
          <a:p>
            <a:pPr marL="73152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Calibri" panose="020F0502020204030204" pitchFamily="34" charset="0"/>
              </a:rPr>
              <a:t>7 of these 19 were researched further and were the focus of the site assessments </a:t>
            </a:r>
          </a:p>
          <a:p>
            <a:pPr marL="1389888" lvl="4" indent="-457200">
              <a:lnSpc>
                <a:spcPct val="150000"/>
              </a:lnSpc>
            </a:pPr>
            <a:endParaRPr lang="en-US" sz="2800" dirty="0">
              <a:latin typeface="Calibri" panose="020F0502020204030204" pitchFamily="34" charset="0"/>
            </a:endParaRPr>
          </a:p>
        </p:txBody>
      </p:sp>
      <p:pic>
        <p:nvPicPr>
          <p:cNvPr id="4" name="Picture 3" descr="BrionLogo-EmailSig_HorizBlue-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71" y="5918812"/>
            <a:ext cx="2280725" cy="748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009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0" y="472440"/>
            <a:ext cx="9956800" cy="737382"/>
          </a:xfrm>
        </p:spPr>
        <p:txBody>
          <a:bodyPr>
            <a:normAutofit/>
          </a:bodyPr>
          <a:lstStyle/>
          <a:p>
            <a:pPr lvl="8"/>
            <a:r>
              <a:rPr lang="en-US" dirty="0"/>
              <a:t> -</a:t>
            </a:r>
          </a:p>
          <a:p>
            <a:endParaRPr lang="en-US" dirty="0"/>
          </a:p>
        </p:txBody>
      </p:sp>
      <p:pic>
        <p:nvPicPr>
          <p:cNvPr id="4" name="Picture 3" descr="BrionLogo-EmailSig_HorizBlue-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71" y="5918812"/>
            <a:ext cx="2280725" cy="7480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758462" y="436098"/>
            <a:ext cx="10016195" cy="59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</a:rPr>
              <a:t>Site Assessment Criteria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3206" y="1218580"/>
            <a:ext cx="8194621" cy="4838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lvl="1" indent="-237744" eaLnBrk="1" hangingPunct="1">
              <a:lnSpc>
                <a:spcPct val="90000"/>
              </a:lnSpc>
              <a:spcBef>
                <a:spcPts val="55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+mn-ea"/>
              </a:rPr>
              <a:t>Size of site and building space</a:t>
            </a:r>
          </a:p>
          <a:p>
            <a:pPr marL="640080" lvl="1" indent="-237744" eaLnBrk="1" hangingPunct="1">
              <a:lnSpc>
                <a:spcPct val="90000"/>
              </a:lnSpc>
              <a:spcBef>
                <a:spcPts val="55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+mn-ea"/>
              </a:rPr>
              <a:t>No. of children accommodated</a:t>
            </a:r>
          </a:p>
          <a:p>
            <a:pPr marL="640080" lvl="1" indent="-237744" eaLnBrk="1" hangingPunct="1">
              <a:lnSpc>
                <a:spcPct val="90000"/>
              </a:lnSpc>
              <a:spcBef>
                <a:spcPts val="55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+mn-ea"/>
              </a:rPr>
              <a:t>Cost or availability of site</a:t>
            </a:r>
          </a:p>
          <a:p>
            <a:pPr marL="640080" lvl="1" indent="-237744" eaLnBrk="1" hangingPunct="1">
              <a:lnSpc>
                <a:spcPct val="90000"/>
              </a:lnSpc>
              <a:spcBef>
                <a:spcPts val="55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+mn-ea"/>
              </a:rPr>
              <a:t>Ownership &amp; support of owner</a:t>
            </a:r>
          </a:p>
          <a:p>
            <a:pPr marL="640080" lvl="1" indent="-237744" eaLnBrk="1" hangingPunct="1">
              <a:lnSpc>
                <a:spcPct val="90000"/>
              </a:lnSpc>
              <a:spcBef>
                <a:spcPts val="55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+mn-ea"/>
              </a:rPr>
              <a:t>Zoning and other planning considerations, e.g., parking</a:t>
            </a:r>
          </a:p>
          <a:p>
            <a:pPr marL="640080" lvl="1" indent="-237744" eaLnBrk="1" hangingPunct="1">
              <a:lnSpc>
                <a:spcPct val="90000"/>
              </a:lnSpc>
              <a:spcBef>
                <a:spcPts val="55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+mn-ea"/>
              </a:rPr>
              <a:t>Options for outdoor space</a:t>
            </a:r>
          </a:p>
          <a:p>
            <a:pPr marL="640080" lvl="1" indent="-237744" eaLnBrk="1" hangingPunct="1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151" y="1396243"/>
            <a:ext cx="2655249" cy="398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05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453662" y="353463"/>
            <a:ext cx="10128738" cy="5939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b="1" dirty="0">
                <a:solidFill>
                  <a:schemeClr val="accent1"/>
                </a:solidFill>
                <a:latin typeface="Calibri" panose="020F0502020204030204" pitchFamily="34" charset="0"/>
              </a:rPr>
              <a:t>7 Assessment Sites</a:t>
            </a:r>
          </a:p>
          <a:p>
            <a:pPr marL="0" indent="0">
              <a:buNone/>
            </a:pPr>
            <a:endParaRPr lang="en-US" sz="17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7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700" dirty="0">
              <a:latin typeface="Calibri" panose="020F0502020204030204" pitchFamily="34" charset="0"/>
            </a:endParaRPr>
          </a:p>
          <a:p>
            <a:pPr marL="596646" lvl="0" indent="-514350"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800" dirty="0"/>
              <a:t>Daniel Webster Elementary School, Daly City</a:t>
            </a:r>
          </a:p>
          <a:p>
            <a:pPr marL="596646" lvl="0" indent="-514350"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800" dirty="0"/>
              <a:t>Fair Oaks Center at St. Anthony’s Church, Menlo Park </a:t>
            </a:r>
          </a:p>
          <a:p>
            <a:pPr marL="596646" lvl="0" indent="-514350"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800" dirty="0"/>
              <a:t>Midway Village, Daly City	</a:t>
            </a:r>
          </a:p>
          <a:p>
            <a:pPr marL="596646" lvl="0" indent="-514350"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800" dirty="0"/>
              <a:t>First Presbyterian Church, San Mateo</a:t>
            </a:r>
          </a:p>
          <a:p>
            <a:pPr marL="596646" lvl="0" indent="-514350"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800" dirty="0"/>
              <a:t>Cañada College, Redwood City</a:t>
            </a:r>
          </a:p>
          <a:p>
            <a:pPr marL="596646" lvl="0" indent="-514350"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800" dirty="0"/>
              <a:t>Various Sites, Cabrillo Unified School District </a:t>
            </a:r>
          </a:p>
          <a:p>
            <a:pPr marL="596646" lvl="0" indent="-514350"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sz="2800" dirty="0"/>
              <a:t>Oddstad School Site, Pacifica</a:t>
            </a:r>
          </a:p>
          <a:p>
            <a:pPr marL="82296" lvl="0" indent="0">
              <a:buNone/>
            </a:pPr>
            <a:endParaRPr lang="en-US" sz="2800" dirty="0"/>
          </a:p>
          <a:p>
            <a:pPr marL="82296" lvl="0" indent="0">
              <a:buNone/>
            </a:pPr>
            <a:r>
              <a:rPr lang="en-US" sz="2800" dirty="0"/>
              <a:t>Sites 6 and 7 were eliminated upon further research</a:t>
            </a:r>
          </a:p>
          <a:p>
            <a:pPr marL="0" indent="0">
              <a:buNone/>
            </a:pPr>
            <a:endParaRPr lang="en-US" sz="40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800" u="sng" dirty="0">
              <a:latin typeface="Calibri" panose="020F0502020204030204" pitchFamily="34" charset="0"/>
            </a:endParaRPr>
          </a:p>
        </p:txBody>
      </p:sp>
      <p:pic>
        <p:nvPicPr>
          <p:cNvPr id="4" name="Picture 3" descr="BrionLogo-EmailSig_HorizBlue-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71" y="5918812"/>
            <a:ext cx="2280725" cy="74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567" y="3071446"/>
            <a:ext cx="2768833" cy="212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9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720" y="500730"/>
            <a:ext cx="9894276" cy="5468645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en-US" sz="4300" b="1" dirty="0">
                <a:solidFill>
                  <a:schemeClr val="accent1"/>
                </a:solidFill>
                <a:latin typeface="Calibri" panose="020F0502020204030204" pitchFamily="34" charset="0"/>
              </a:rPr>
              <a:t>Site Assessment Findings</a:t>
            </a:r>
          </a:p>
          <a:p>
            <a:pPr lvl="0"/>
            <a:r>
              <a:rPr lang="en-US" sz="3300" dirty="0">
                <a:latin typeface="Calibri" panose="020F0502020204030204" pitchFamily="34" charset="0"/>
              </a:rPr>
              <a:t>Cost and Funding</a:t>
            </a:r>
          </a:p>
          <a:p>
            <a:pPr lvl="0"/>
            <a:r>
              <a:rPr lang="en-US" sz="3300" dirty="0">
                <a:latin typeface="Calibri" panose="020F0502020204030204" pitchFamily="34" charset="0"/>
              </a:rPr>
              <a:t>Building Codes </a:t>
            </a:r>
          </a:p>
          <a:p>
            <a:pPr lvl="0"/>
            <a:r>
              <a:rPr lang="en-US" sz="3300" dirty="0">
                <a:latin typeface="Calibri" panose="020F0502020204030204" pitchFamily="34" charset="0"/>
              </a:rPr>
              <a:t>Zoning and Permits</a:t>
            </a:r>
          </a:p>
          <a:p>
            <a:pPr lvl="0"/>
            <a:r>
              <a:rPr lang="en-US" sz="3300" dirty="0">
                <a:latin typeface="Calibri" panose="020F0502020204030204" pitchFamily="34" charset="0"/>
              </a:rPr>
              <a:t>Licensing and Outdoor Space</a:t>
            </a:r>
          </a:p>
          <a:p>
            <a:pPr lvl="0"/>
            <a:r>
              <a:rPr lang="en-US" sz="3300" dirty="0">
                <a:latin typeface="Calibri" panose="020F0502020204030204" pitchFamily="34" charset="0"/>
              </a:rPr>
              <a:t>Multiple Parties and Approvals Involved</a:t>
            </a:r>
          </a:p>
          <a:p>
            <a:pPr lvl="0"/>
            <a:r>
              <a:rPr lang="en-US" sz="3300" dirty="0">
                <a:latin typeface="Calibri" panose="020F0502020204030204" pitchFamily="34" charset="0"/>
              </a:rPr>
              <a:t>Lack of Available Land </a:t>
            </a:r>
          </a:p>
          <a:p>
            <a:pPr lvl="0"/>
            <a:r>
              <a:rPr lang="en-US" sz="3300" dirty="0">
                <a:latin typeface="Calibri" panose="020F0502020204030204" pitchFamily="34" charset="0"/>
              </a:rPr>
              <a:t>School Districts and Faith Based Organizations Best</a:t>
            </a:r>
          </a:p>
          <a:p>
            <a:pPr lvl="0"/>
            <a:r>
              <a:rPr lang="en-US" sz="3300" dirty="0">
                <a:latin typeface="Calibri" panose="020F0502020204030204" pitchFamily="34" charset="0"/>
              </a:rPr>
              <a:t>Strong Interest and High Need </a:t>
            </a:r>
          </a:p>
          <a:p>
            <a:pPr lvl="0"/>
            <a:r>
              <a:rPr lang="en-US" sz="3300" dirty="0">
                <a:latin typeface="Calibri" panose="020F0502020204030204" pitchFamily="34" charset="0"/>
              </a:rPr>
              <a:t>Many Challenges, including neighborhood opposition </a:t>
            </a:r>
          </a:p>
          <a:p>
            <a:endParaRPr lang="en-US" dirty="0"/>
          </a:p>
          <a:p>
            <a:pPr marL="0" lvl="0" indent="0" algn="ctr">
              <a:buNone/>
            </a:pPr>
            <a:endParaRPr lang="en-US" dirty="0"/>
          </a:p>
        </p:txBody>
      </p:sp>
      <p:pic>
        <p:nvPicPr>
          <p:cNvPr id="4" name="Picture 3" descr="BrionLogo-EmailSig_HorizBlue-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71" y="5918812"/>
            <a:ext cx="2280725" cy="74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20" y="759992"/>
            <a:ext cx="3553475" cy="236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5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5406" y="726664"/>
            <a:ext cx="9956800" cy="736376"/>
          </a:xfrm>
        </p:spPr>
        <p:txBody>
          <a:bodyPr>
            <a:normAutofit/>
          </a:bodyPr>
          <a:lstStyle/>
          <a:p>
            <a:pPr marL="82296" indent="0">
              <a:lnSpc>
                <a:spcPct val="80000"/>
              </a:lnSpc>
              <a:buNone/>
            </a:pPr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</a:rPr>
              <a:t>Child Care Capital Improvement Plan</a:t>
            </a:r>
            <a:r>
              <a:rPr lang="en-US" sz="4000" dirty="0">
                <a:solidFill>
                  <a:schemeClr val="accent1"/>
                </a:solidFill>
                <a:latin typeface="Calibri" panose="020F0502020204030204" pitchFamily="34" charset="0"/>
              </a:rPr>
              <a:t>*</a:t>
            </a:r>
          </a:p>
        </p:txBody>
      </p:sp>
      <p:pic>
        <p:nvPicPr>
          <p:cNvPr id="4" name="Picture 3" descr="BrionLogo-EmailSig_HorizBlue-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71" y="5918812"/>
            <a:ext cx="2280725" cy="7480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927274" y="1720839"/>
            <a:ext cx="9031458" cy="401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496" lvl="1" indent="-457200" eaLnBrk="1" hangingPunct="1">
              <a:lnSpc>
                <a:spcPct val="13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+mn-ea"/>
              </a:rPr>
              <a:t>Costs based on 13 recent projects, adjusted for inflation</a:t>
            </a:r>
          </a:p>
          <a:p>
            <a:pPr marL="539496" lvl="1" indent="-457200" eaLnBrk="1" hangingPunct="1">
              <a:lnSpc>
                <a:spcPct val="13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+mn-ea"/>
              </a:rPr>
              <a:t>Costs Estimates assume: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x-none" dirty="0">
                <a:latin typeface="Calibri" panose="020F0502020204030204" pitchFamily="34" charset="0"/>
              </a:rPr>
              <a:t>40% - New building construction</a:t>
            </a:r>
            <a:r>
              <a:rPr lang="en-US" dirty="0">
                <a:latin typeface="Calibri" panose="020F0502020204030204" pitchFamily="34" charset="0"/>
              </a:rPr>
              <a:t> – 		$43,200 per space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x-none" dirty="0">
                <a:latin typeface="Calibri" panose="020F0502020204030204" pitchFamily="34" charset="0"/>
              </a:rPr>
              <a:t>20% - New or existing commercial space</a:t>
            </a:r>
            <a:r>
              <a:rPr lang="en-US" dirty="0">
                <a:latin typeface="Calibri" panose="020F0502020204030204" pitchFamily="34" charset="0"/>
              </a:rPr>
              <a:t> – 	$53,800 per space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x-none" dirty="0">
                <a:latin typeface="Calibri" panose="020F0502020204030204" pitchFamily="34" charset="0"/>
              </a:rPr>
              <a:t>15% - Expanding existing centers</a:t>
            </a:r>
            <a:r>
              <a:rPr lang="en-US" dirty="0">
                <a:latin typeface="Calibri" panose="020F0502020204030204" pitchFamily="34" charset="0"/>
              </a:rPr>
              <a:t> –		$37,000 per space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x-none" dirty="0">
                <a:latin typeface="Calibri" panose="020F0502020204030204" pitchFamily="34" charset="0"/>
              </a:rPr>
              <a:t>20% - Portable buildings</a:t>
            </a:r>
            <a:r>
              <a:rPr lang="en-US" dirty="0">
                <a:latin typeface="Calibri" panose="020F0502020204030204" pitchFamily="34" charset="0"/>
              </a:rPr>
              <a:t> –			$25,400 per space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x-none" dirty="0">
                <a:latin typeface="Calibri" panose="020F0502020204030204" pitchFamily="34" charset="0"/>
              </a:rPr>
              <a:t>5%   - Employer-based centers</a:t>
            </a:r>
            <a:r>
              <a:rPr lang="en-US" dirty="0">
                <a:latin typeface="Calibri" panose="020F0502020204030204" pitchFamily="34" charset="0"/>
              </a:rPr>
              <a:t> –		$41,000 per space</a:t>
            </a:r>
          </a:p>
          <a:p>
            <a:pPr lvl="1"/>
            <a:endParaRPr lang="en-US" sz="1600" dirty="0">
              <a:latin typeface="Calibri" panose="020F0502020204030204" pitchFamily="34" charset="0"/>
              <a:ea typeface="+mn-ea"/>
            </a:endParaRPr>
          </a:p>
          <a:p>
            <a:pPr marL="539496" lvl="1" indent="-457200" eaLnBrk="1" hangingPunct="1">
              <a:lnSpc>
                <a:spcPct val="13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+mn-ea"/>
              </a:rPr>
              <a:t>Overall average Cost:  </a:t>
            </a:r>
            <a:r>
              <a:rPr lang="en-US" sz="2800" b="1" dirty="0">
                <a:latin typeface="Calibri" panose="020F0502020204030204" pitchFamily="34" charset="0"/>
                <a:ea typeface="+mn-ea"/>
              </a:rPr>
              <a:t>$40,717 </a:t>
            </a:r>
            <a:r>
              <a:rPr lang="en-US" sz="2800" dirty="0">
                <a:latin typeface="Calibri" panose="020F0502020204030204" pitchFamily="34" charset="0"/>
                <a:ea typeface="+mn-ea"/>
              </a:rPr>
              <a:t>per ELF space</a:t>
            </a:r>
          </a:p>
        </p:txBody>
      </p:sp>
      <p:sp>
        <p:nvSpPr>
          <p:cNvPr id="5" name="Rectangle 4"/>
          <p:cNvSpPr/>
          <p:nvPr/>
        </p:nvSpPr>
        <p:spPr>
          <a:xfrm>
            <a:off x="1927274" y="5957746"/>
            <a:ext cx="545694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2336" lvl="1" eaLnBrk="1" hangingPunct="1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</a:pPr>
            <a:r>
              <a:rPr lang="en-US" i="1" dirty="0">
                <a:latin typeface="Calibri" panose="020F0502020204030204" pitchFamily="34" charset="0"/>
              </a:rPr>
              <a:t>*includes indoor &amp; outdoor space costs</a:t>
            </a:r>
          </a:p>
        </p:txBody>
      </p:sp>
    </p:spTree>
    <p:extLst>
      <p:ext uri="{BB962C8B-B14F-4D97-AF65-F5344CB8AC3E}">
        <p14:creationId xmlns:p14="http://schemas.microsoft.com/office/powerpoint/2010/main" val="3398172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5406" y="751157"/>
            <a:ext cx="9956800" cy="561809"/>
          </a:xfrm>
        </p:spPr>
        <p:txBody>
          <a:bodyPr>
            <a:normAutofit fontScale="77500" lnSpcReduction="20000"/>
          </a:bodyPr>
          <a:lstStyle/>
          <a:p>
            <a:pPr marL="82296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4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Many Children are Served with 1 New Space?</a:t>
            </a:r>
          </a:p>
          <a:p>
            <a:pPr marL="82296" indent="0">
              <a:lnSpc>
                <a:spcPct val="80000"/>
              </a:lnSpc>
              <a:spcBef>
                <a:spcPct val="0"/>
              </a:spcBef>
              <a:buNone/>
            </a:pPr>
            <a:endParaRPr lang="en-US" sz="4000" b="1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4" name="Picture 3" descr="BrionLogo-EmailSig_HorizBlue-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271" y="5918812"/>
            <a:ext cx="2280725" cy="7480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700597" y="1537694"/>
            <a:ext cx="8859795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Average cost:  $40,717 per space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30 year life per space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Attendance - 4 years per child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7.5 children served over 30 years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Average cost per child:  $5,429</a:t>
            </a:r>
          </a:p>
          <a:p>
            <a:pPr marL="640080" lvl="1" indent="-237744" eaLnBrk="1" hangingPunct="1">
              <a:lnSpc>
                <a:spcPct val="150000"/>
              </a:lnSpc>
              <a:spcBef>
                <a:spcPts val="55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ea typeface="+mn-ea"/>
            </a:endParaRPr>
          </a:p>
        </p:txBody>
      </p:sp>
      <p:pic>
        <p:nvPicPr>
          <p:cNvPr id="2050" name="Picture 2" descr="X:\DATA\ChildCare\CC Photos\babies chalk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030" y="2162328"/>
            <a:ext cx="2888966" cy="192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41623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TC101859868[[fn=Thermal]]</Template>
  <TotalTime>23890</TotalTime>
  <Words>692</Words>
  <Application>Microsoft Office PowerPoint</Application>
  <PresentationFormat>Widescreen</PresentationFormat>
  <Paragraphs>166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ＭＳ Ｐゴシック</vt:lpstr>
      <vt:lpstr>ＭＳ Ｐゴシック</vt:lpstr>
      <vt:lpstr>Arial</vt:lpstr>
      <vt:lpstr>Calibri</vt:lpstr>
      <vt:lpstr>Calibri Light</vt:lpstr>
      <vt:lpstr>Century Gothic</vt:lpstr>
      <vt:lpstr>Corbel</vt:lpstr>
      <vt:lpstr>Gill Sans MT</vt:lpstr>
      <vt:lpstr>Verdana</vt:lpstr>
      <vt:lpstr>Wingdings</vt:lpstr>
      <vt:lpstr>Wingdings 2</vt:lpstr>
      <vt:lpstr>Custom Design</vt:lpstr>
      <vt:lpstr>1_Custom Design</vt:lpstr>
      <vt:lpstr>Solstice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Total &amp; Average Costs &amp; Spaces</vt:lpstr>
      <vt:lpstr>Study Qualifications &amp; Assumptions</vt:lpstr>
      <vt:lpstr>Existing Child Care Shortfall Costs - $318 m*</vt:lpstr>
      <vt:lpstr>Future 2015 to 2025 ELF Costs - $98.3 m*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4</dc:title>
  <dc:creator>ToniT</dc:creator>
  <cp:lastModifiedBy>Chonne Sherman</cp:lastModifiedBy>
  <cp:revision>520</cp:revision>
  <cp:lastPrinted>2017-02-21T17:40:59Z</cp:lastPrinted>
  <dcterms:created xsi:type="dcterms:W3CDTF">2013-11-04T22:48:13Z</dcterms:created>
  <dcterms:modified xsi:type="dcterms:W3CDTF">2017-02-23T19:51:20Z</dcterms:modified>
</cp:coreProperties>
</file>